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5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656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345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102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34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44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720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944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68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541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68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751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4D4DC-C999-4D55-844E-7C41FC94119F}" type="datetimeFigureOut">
              <a:rPr lang="hu-HU" smtClean="0"/>
              <a:t>2018.11.08.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30085-0ED7-496A-92B4-046594F94C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2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 talÃ¡lhatÃ³ automatikus leÃ­rÃ¡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66" y="0"/>
            <a:ext cx="8818034" cy="61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688667" y="590315"/>
            <a:ext cx="5503333" cy="1898885"/>
          </a:xfrm>
        </p:spPr>
        <p:txBody>
          <a:bodyPr/>
          <a:lstStyle/>
          <a:p>
            <a:pPr algn="r"/>
            <a:r>
              <a:rPr lang="hu-HU" dirty="0" smtClean="0"/>
              <a:t>„</a:t>
            </a:r>
            <a:r>
              <a:rPr lang="hu-HU" sz="4800" dirty="0" smtClean="0"/>
              <a:t>World </a:t>
            </a:r>
            <a:r>
              <a:rPr lang="hu-HU" sz="4800" dirty="0" err="1" smtClean="0"/>
              <a:t>Walking</a:t>
            </a:r>
            <a:r>
              <a:rPr lang="hu-HU" sz="4800" dirty="0" smtClean="0"/>
              <a:t> Day”</a:t>
            </a:r>
            <a:br>
              <a:rPr lang="hu-HU" sz="4800" dirty="0" smtClean="0"/>
            </a:br>
            <a:r>
              <a:rPr lang="hu-HU" sz="4800" dirty="0" smtClean="0"/>
              <a:t>a tanintézményekben</a:t>
            </a:r>
            <a:endParaRPr lang="hu-HU" sz="4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1426633" y="5875499"/>
            <a:ext cx="13618633" cy="1655762"/>
          </a:xfrm>
        </p:spPr>
        <p:txBody>
          <a:bodyPr/>
          <a:lstStyle/>
          <a:p>
            <a:pPr algn="r"/>
            <a:endParaRPr lang="hu-HU" dirty="0" smtClean="0"/>
          </a:p>
          <a:p>
            <a:pPr algn="r"/>
            <a:r>
              <a:rPr lang="hu-HU" sz="2600" b="1" dirty="0" smtClean="0"/>
              <a:t>„GYALOGLÁS</a:t>
            </a:r>
            <a:r>
              <a:rPr lang="hu-HU" sz="2000" b="1" dirty="0" smtClean="0"/>
              <a:t> – </a:t>
            </a:r>
            <a:r>
              <a:rPr lang="hu-HU" sz="2600" b="1" dirty="0" smtClean="0"/>
              <a:t>ÚT EGY EGÉSZSÉGESEBB ÉLETHEZ” </a:t>
            </a:r>
            <a:r>
              <a:rPr lang="hu-HU" sz="1800" b="1" dirty="0" smtClean="0"/>
              <a:t>–</a:t>
            </a:r>
            <a:r>
              <a:rPr lang="hu-HU" sz="3000" dirty="0" smtClean="0"/>
              <a:t> </a:t>
            </a:r>
            <a:r>
              <a:rPr lang="hu-HU" dirty="0" smtClean="0"/>
              <a:t>Óvodánk mozgalmas napjai közül az egyik</a:t>
            </a:r>
          </a:p>
          <a:p>
            <a:pPr algn="r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" y="1122363"/>
            <a:ext cx="2819400" cy="413543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835900" y="165169"/>
            <a:ext cx="435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Tahitótfalui Óvodák és Konyha</a:t>
            </a:r>
          </a:p>
          <a:p>
            <a:r>
              <a:rPr lang="hu-HU" sz="2000" dirty="0" smtClean="0"/>
              <a:t>2021 Tahitótfalu, Petőfi Sándor utca 12.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10633" y="5562600"/>
            <a:ext cx="267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accent6">
                    <a:lumMod val="50000"/>
                  </a:schemeClr>
                </a:solidFill>
              </a:rPr>
              <a:t>Zene: </a:t>
            </a:r>
            <a:r>
              <a:rPr lang="hu-HU" b="1" i="1" dirty="0" err="1" smtClean="0">
                <a:solidFill>
                  <a:schemeClr val="accent6">
                    <a:lumMod val="50000"/>
                  </a:schemeClr>
                </a:solidFill>
              </a:rPr>
              <a:t>Gryllus</a:t>
            </a:r>
            <a:r>
              <a:rPr lang="hu-HU" b="1" i="1" dirty="0" smtClean="0">
                <a:solidFill>
                  <a:schemeClr val="accent6">
                    <a:lumMod val="50000"/>
                  </a:schemeClr>
                </a:solidFill>
              </a:rPr>
              <a:t> V.: Kicsi út</a:t>
            </a:r>
            <a:endParaRPr lang="hu-H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9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441">
        <p14:reveal/>
      </p:transition>
    </mc:Choice>
    <mc:Fallback>
      <p:transition spd="slow" advTm="44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360" cy="6858000"/>
          </a:xfrm>
        </p:spPr>
      </p:pic>
      <p:sp>
        <p:nvSpPr>
          <p:cNvPr id="5" name="Szövegdoboz 4"/>
          <p:cNvSpPr txBox="1"/>
          <p:nvPr/>
        </p:nvSpPr>
        <p:spPr>
          <a:xfrm>
            <a:off x="9103361" y="2367171"/>
            <a:ext cx="30886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dirty="0" smtClean="0">
                <a:solidFill>
                  <a:schemeClr val="accent6">
                    <a:lumMod val="50000"/>
                  </a:schemeClr>
                </a:solidFill>
              </a:rPr>
              <a:t>Elindult a </a:t>
            </a:r>
            <a:r>
              <a:rPr lang="hu-HU" sz="3500" b="1" dirty="0" smtClean="0">
                <a:solidFill>
                  <a:srgbClr val="0070C0"/>
                </a:solidFill>
              </a:rPr>
              <a:t>Cinke</a:t>
            </a:r>
            <a:r>
              <a:rPr lang="hu-HU" sz="3500" dirty="0" smtClean="0">
                <a:solidFill>
                  <a:schemeClr val="accent6">
                    <a:lumMod val="50000"/>
                  </a:schemeClr>
                </a:solidFill>
              </a:rPr>
              <a:t>  és a </a:t>
            </a:r>
            <a:r>
              <a:rPr lang="hu-HU" sz="3500" b="1" dirty="0" smtClean="0">
                <a:solidFill>
                  <a:srgbClr val="FF0000"/>
                </a:solidFill>
              </a:rPr>
              <a:t>Pillangó </a:t>
            </a:r>
            <a:r>
              <a:rPr lang="hu-HU" sz="3500" b="1" dirty="0" smtClean="0">
                <a:solidFill>
                  <a:schemeClr val="accent6">
                    <a:lumMod val="50000"/>
                  </a:schemeClr>
                </a:solidFill>
              </a:rPr>
              <a:t>csoport</a:t>
            </a:r>
            <a:r>
              <a:rPr lang="hu-HU" sz="3500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endParaRPr lang="hu-HU" sz="3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99035"/>
      </p:ext>
    </p:extLst>
  </p:cSld>
  <p:clrMapOvr>
    <a:masterClrMapping/>
  </p:clrMapOvr>
  <p:transition spd="slow" advTm="3555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1733" cy="6858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9211733" y="2707325"/>
            <a:ext cx="298026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100" dirty="0" smtClean="0"/>
              <a:t>...a </a:t>
            </a:r>
            <a:r>
              <a:rPr lang="hu-HU" sz="3100" b="1" dirty="0" smtClean="0">
                <a:solidFill>
                  <a:srgbClr val="92D050"/>
                </a:solidFill>
              </a:rPr>
              <a:t>Katica </a:t>
            </a:r>
            <a:r>
              <a:rPr lang="hu-HU" sz="3100" dirty="0" smtClean="0"/>
              <a:t>és a </a:t>
            </a:r>
            <a:r>
              <a:rPr lang="hu-HU" sz="3100" b="1" dirty="0" smtClean="0">
                <a:solidFill>
                  <a:srgbClr val="FFC000"/>
                </a:solidFill>
              </a:rPr>
              <a:t>Süni csoportosok</a:t>
            </a:r>
            <a:r>
              <a:rPr lang="hu-HU" sz="3100" dirty="0" smtClean="0">
                <a:solidFill>
                  <a:srgbClr val="FFC000"/>
                </a:solidFill>
              </a:rPr>
              <a:t> </a:t>
            </a:r>
            <a:r>
              <a:rPr lang="hu-HU" sz="3100" dirty="0" smtClean="0"/>
              <a:t>is…</a:t>
            </a:r>
          </a:p>
          <a:p>
            <a:endParaRPr lang="hu-HU" sz="2800" dirty="0" smtClean="0"/>
          </a:p>
        </p:txBody>
      </p:sp>
    </p:spTree>
    <p:extLst>
      <p:ext uri="{BB962C8B-B14F-4D97-AF65-F5344CB8AC3E}">
        <p14:creationId xmlns:p14="http://schemas.microsoft.com/office/powerpoint/2010/main" val="151743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714">
        <p14:reveal/>
      </p:transition>
    </mc:Choice>
    <mc:Fallback>
      <p:transition spd="slow" advTm="27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831"/>
            <a:ext cx="3379893" cy="29972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3742265"/>
            <a:ext cx="3495040" cy="311573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132" y="3945467"/>
            <a:ext cx="2827867" cy="291253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3256280"/>
            <a:ext cx="3092026" cy="2314787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351692" y="1727200"/>
            <a:ext cx="601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U</a:t>
            </a:r>
            <a:r>
              <a:rPr lang="hu-HU" dirty="0" smtClean="0"/>
              <a:t>tunk először a Fő térre vezetett, a Hősök emlékművéhez, </a:t>
            </a:r>
            <a:r>
              <a:rPr lang="hu-HU" dirty="0" smtClean="0"/>
              <a:t>majd a </a:t>
            </a:r>
            <a:r>
              <a:rPr lang="hu-HU" dirty="0" smtClean="0"/>
              <a:t>Tahitótfalu Sportcsarnoka mellett </a:t>
            </a:r>
            <a:r>
              <a:rPr lang="hu-HU" dirty="0" smtClean="0"/>
              <a:t>található</a:t>
            </a:r>
            <a:r>
              <a:rPr lang="hu-HU" dirty="0" smtClean="0"/>
              <a:t> </a:t>
            </a:r>
            <a:r>
              <a:rPr lang="hu-HU" dirty="0" smtClean="0"/>
              <a:t>1956-os forradalom emlékművéhez, ahol gyermekeink saját készítésű, nemzeti színű alkotásaikkal tisztelegtek hőseink emléke előtt.</a:t>
            </a:r>
          </a:p>
        </p:txBody>
      </p:sp>
      <p:pic>
        <p:nvPicPr>
          <p:cNvPr id="4098" name="Picture 2" descr="KÃ©ptalÃ¡lat a kÃ¶vetkezÅre: âTahitÃ³tfalu HÅsÃ¶k emlÃ©kmÅ±ve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19" y="152398"/>
            <a:ext cx="2756747" cy="35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781336"/>
      </p:ext>
    </p:extLst>
  </p:cSld>
  <p:clrMapOvr>
    <a:masterClrMapping/>
  </p:clrMapOvr>
  <p:transition spd="slow" advTm="7248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7501" y="236613"/>
            <a:ext cx="8017933" cy="1325563"/>
          </a:xfrm>
        </p:spPr>
        <p:txBody>
          <a:bodyPr>
            <a:noAutofit/>
          </a:bodyPr>
          <a:lstStyle/>
          <a:p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</a:rPr>
              <a:t>Ezután a Faluház felé vettük az irányt, ahol helyett kapott óvodánk gyermekeinek 1956-os emlékkiállítása, melyet egész nap bárki megtekinthetett:</a:t>
            </a:r>
            <a:endParaRPr lang="hu-H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76" y="1923623"/>
            <a:ext cx="2827867" cy="246718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" y="1923623"/>
            <a:ext cx="2490892" cy="246718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92" y="4390811"/>
            <a:ext cx="3097105" cy="246718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8" y="1896953"/>
            <a:ext cx="3097109" cy="252052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33" y="236613"/>
            <a:ext cx="2777067" cy="415419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8" y="4390811"/>
            <a:ext cx="3132670" cy="246718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68" y="4390811"/>
            <a:ext cx="3776132" cy="246351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" y="4390811"/>
            <a:ext cx="2477347" cy="24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2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216">
        <p:split orient="vert"/>
      </p:transition>
    </mc:Choice>
    <mc:Fallback>
      <p:transition spd="slow" advTm="72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413"/>
            <a:ext cx="3522133" cy="26195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32" y="4187612"/>
            <a:ext cx="3420535" cy="26703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6" y="4238412"/>
            <a:ext cx="3268134" cy="26195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0933"/>
            <a:ext cx="3522133" cy="24722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6" y="1540933"/>
            <a:ext cx="3268133" cy="219625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618565" y="480536"/>
            <a:ext cx="32088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Elesett hőseinkre emlékezve a Faluház kemencés udvarán menetelve, katonás dalokat énekelve, mondókázva sétáltunk körbe 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3277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843">
        <p:split orient="vert"/>
      </p:transition>
    </mc:Choice>
    <mc:Fallback>
      <p:transition spd="slow" advTm="48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15000">
              <a:srgbClr val="FF0000"/>
            </a:gs>
            <a:gs pos="34000">
              <a:schemeClr val="bg1"/>
            </a:gs>
            <a:gs pos="68000">
              <a:schemeClr val="accent6">
                <a:lumMod val="50000"/>
              </a:schemeClr>
            </a:gs>
            <a:gs pos="96622">
              <a:schemeClr val="accent6">
                <a:lumMod val="75000"/>
              </a:schemeClr>
            </a:gs>
            <a:gs pos="6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211"/>
            <a:ext cx="3075089" cy="29751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3075089" cy="31495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91" y="3708400"/>
            <a:ext cx="3674534" cy="31749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25" y="3708400"/>
            <a:ext cx="3308775" cy="314959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91" y="733211"/>
            <a:ext cx="3674533" cy="297518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25" y="733211"/>
            <a:ext cx="3308775" cy="297518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0" y="118533"/>
            <a:ext cx="1197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MENETELÉSBEN ELFÁRADT „KISKATONÁINK” EGÉSZSÉGES (ÉS NEMZETI SZÍNŰ) TÍZÓRAIT MAJSZOLHATTAK PIHENÉS KÖZBEN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079757973"/>
      </p:ext>
    </p:extLst>
  </p:cSld>
  <p:clrMapOvr>
    <a:masterClrMapping/>
  </p:clrMapOvr>
  <p:transition spd="slow" advTm="6071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" y="2201328"/>
            <a:ext cx="2352035" cy="22953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39" y="2201328"/>
            <a:ext cx="2445170" cy="242993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92" y="2201329"/>
            <a:ext cx="2445174" cy="229531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28" y="2201329"/>
            <a:ext cx="2406227" cy="229531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10" y="2201329"/>
            <a:ext cx="2556934" cy="22953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" y="4496642"/>
            <a:ext cx="2352038" cy="236135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8" y="4496642"/>
            <a:ext cx="2406227" cy="236135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5" y="4496642"/>
            <a:ext cx="2458718" cy="236135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83" y="4496642"/>
            <a:ext cx="2418083" cy="236135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66" y="4496642"/>
            <a:ext cx="2556934" cy="2361358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304800" y="440267"/>
            <a:ext cx="117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KÖVETKEZŐ „ÁLLOMÁSUNK” A TRIANON EMLÉKMŰ VOLT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3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150">
        <p:circle/>
      </p:transition>
    </mc:Choice>
    <mc:Fallback>
      <p:transition spd="slow" advTm="515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4226560" cy="31699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3386667"/>
            <a:ext cx="2567093" cy="34713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86" y="3709888"/>
            <a:ext cx="4284134" cy="314811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67" y="0"/>
            <a:ext cx="3014133" cy="3556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201160"/>
            <a:ext cx="2980267" cy="265684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792133" y="16570"/>
            <a:ext cx="40470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 smtClean="0">
                <a:solidFill>
                  <a:schemeClr val="accent6">
                    <a:lumMod val="50000"/>
                  </a:schemeClr>
                </a:solidFill>
              </a:rPr>
              <a:t>KÖZÉPSŐ ÉS NAGYCSOPORTOSAINK ELJUTOTTAK A KATOLIKUS TEMPLOMHOZ IS, ELIDŐZTEK EGY KICSIT AZ UDVARÁN. JÉZUSRÓL ILL. SZENT ERZSÉBETRŐL HALLGATTAK TÖRTÉNETEKET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53">
        <p:split orient="vert"/>
      </p:transition>
    </mc:Choice>
    <mc:Fallback>
      <p:transition spd="slow" advTm="415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1">
                <a:lumMod val="40000"/>
                <a:lumOff val="60000"/>
              </a:schemeClr>
            </a:gs>
            <a:gs pos="0">
              <a:schemeClr val="bg1">
                <a:lumMod val="75000"/>
              </a:schemeClr>
            </a:gs>
            <a:gs pos="15000">
              <a:schemeClr val="bg1">
                <a:lumMod val="85000"/>
              </a:schemeClr>
            </a:gs>
            <a:gs pos="34000">
              <a:schemeClr val="bg1"/>
            </a:gs>
            <a:gs pos="68000">
              <a:schemeClr val="bg1">
                <a:lumMod val="95000"/>
              </a:schemeClr>
            </a:gs>
            <a:gs pos="96622">
              <a:schemeClr val="accent1">
                <a:lumMod val="20000"/>
                <a:lumOff val="80000"/>
              </a:schemeClr>
            </a:gs>
            <a:gs pos="58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90532" y="812800"/>
            <a:ext cx="7247468" cy="5364163"/>
          </a:xfrm>
        </p:spPr>
        <p:txBody>
          <a:bodyPr>
            <a:normAutofit/>
          </a:bodyPr>
          <a:lstStyle/>
          <a:p>
            <a:pPr algn="just"/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Pollack Mihály a hazai klasszicizmus kiemelkedő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építésze volt.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özismertebb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munkája a Nemzeti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Múzeum, a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Deák téri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evangélikus templom, a Pesti Német Színház.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Kedvelt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tartózkodási helye volt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Tahiban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a maga által tervezett és épített nyaraló, ahol utolsó éveit töltötte. A helyi katolikus temetőben temették el, síremlékét Ybl Miklós tervezte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A Tahitótfalui Általános Iskola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2000-ben vette fel Pollack Mihály nevét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Óvodásaink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az Ő sírhelyét is meglátogatták, és szintén saját készítésű lobogóval tisztelegtek emlékének. Beszéljenek a képek….</a:t>
            </a:r>
            <a:endParaRPr lang="hu-H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Than MÃ³r festmÃ©nye Pollack MihÃ¡lyrÃ³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2800"/>
            <a:ext cx="4690533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66203"/>
      </p:ext>
    </p:extLst>
  </p:cSld>
  <p:clrMapOvr>
    <a:masterClrMapping/>
  </p:clrMapOvr>
  <p:transition spd="slow" advTm="10873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8293" cy="21623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128158"/>
            <a:ext cx="2871893" cy="21623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947" y="96723"/>
            <a:ext cx="2438400" cy="250613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606246"/>
            <a:ext cx="2147148" cy="151765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817280"/>
            <a:ext cx="3403599" cy="360045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4" y="2994446"/>
            <a:ext cx="2939627" cy="324612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67" y="4367099"/>
            <a:ext cx="3478108" cy="24909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07" y="2533745"/>
            <a:ext cx="195072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42313"/>
      </p:ext>
    </p:extLst>
  </p:cSld>
  <p:clrMapOvr>
    <a:masterClrMapping/>
  </p:clrMapOvr>
  <p:transition spd="slow" advTm="9089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2-Kicsi ú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76300" y="622300"/>
            <a:ext cx="10477500" cy="55546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3600" b="1" u="sng" dirty="0" smtClean="0">
                <a:solidFill>
                  <a:schemeClr val="accent6">
                    <a:lumMod val="50000"/>
                  </a:schemeClr>
                </a:solidFill>
              </a:rPr>
              <a:t>A gyaloglás nagy előnye, hogy</a:t>
            </a:r>
            <a:r>
              <a:rPr lang="hu-HU" sz="36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hu-HU" sz="3600" i="1" dirty="0" smtClean="0">
                <a:solidFill>
                  <a:schemeClr val="accent6">
                    <a:lumMod val="50000"/>
                  </a:schemeClr>
                </a:solidFill>
              </a:rPr>
              <a:t> nem igényel különösebb anyagi ráfordítást,</a:t>
            </a:r>
          </a:p>
          <a:p>
            <a:pPr lvl="1">
              <a:lnSpc>
                <a:spcPct val="100000"/>
              </a:lnSpc>
            </a:pPr>
            <a:r>
              <a:rPr lang="hu-HU" sz="3600" i="1" dirty="0" smtClean="0">
                <a:solidFill>
                  <a:schemeClr val="accent6">
                    <a:lumMod val="50000"/>
                  </a:schemeClr>
                </a:solidFill>
              </a:rPr>
              <a:t>bármely életkorban, mindenféle sportmúlt nélkül elkezdhető</a:t>
            </a:r>
          </a:p>
          <a:p>
            <a:pPr marL="457200" lvl="1" indent="0" algn="ctr">
              <a:lnSpc>
                <a:spcPct val="100000"/>
              </a:lnSpc>
              <a:buNone/>
            </a:pPr>
            <a:r>
              <a:rPr lang="hu-HU" sz="3600" dirty="0" smtClean="0">
                <a:solidFill>
                  <a:schemeClr val="accent6">
                    <a:lumMod val="50000"/>
                  </a:schemeClr>
                </a:solidFill>
              </a:rPr>
              <a:t>EZÉRT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hu-HU" sz="3600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hu-HU" sz="3600" dirty="0" smtClean="0">
                <a:solidFill>
                  <a:schemeClr val="accent6">
                    <a:lumMod val="50000"/>
                  </a:schemeClr>
                </a:solidFill>
              </a:rPr>
              <a:t>ekünk, óvodapedagógusoknak (is) mindent el kell követni, hogy – óvodás gyermekeken keresztül – minél több ember (családtag) életének válhasson meghatározó részévé a mindennapi testmozgás.</a:t>
            </a:r>
          </a:p>
        </p:txBody>
      </p:sp>
    </p:spTree>
    <p:extLst>
      <p:ext uri="{BB962C8B-B14F-4D97-AF65-F5344CB8AC3E}">
        <p14:creationId xmlns:p14="http://schemas.microsoft.com/office/powerpoint/2010/main" val="239057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33">
        <p:split orient="vert"/>
      </p:transition>
    </mc:Choice>
    <mc:Fallback>
      <p:transition spd="slow" advTm="71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5729" y="1279525"/>
            <a:ext cx="10778067" cy="1599142"/>
          </a:xfrm>
        </p:spPr>
        <p:txBody>
          <a:bodyPr>
            <a:noAutofit/>
          </a:bodyPr>
          <a:lstStyle/>
          <a:p>
            <a:pPr algn="just"/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Tartalmas, mozgalmas délelőttöt tudhattak maguk mögött óvodásaink, a gyaloglás okozta megnövekedett endorfinszinttel, jóleső fáradtsággal visszatértek az óvoda udvarára még egy kicsit játszani a friss levegőn, majd egy jót ebédelni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és egy nagyot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aludni.</a:t>
            </a:r>
            <a:endParaRPr lang="hu-H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3" y="4250268"/>
            <a:ext cx="447040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683">
        <p:split orient="vert"/>
      </p:transition>
    </mc:Choice>
    <mc:Fallback>
      <p:transition spd="slow" advTm="96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45000"/>
                <a:lumOff val="55000"/>
              </a:schemeClr>
            </a:gs>
            <a:gs pos="91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296333"/>
            <a:ext cx="8934450" cy="61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8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77">
        <p14:reveal/>
      </p:transition>
    </mc:Choice>
    <mc:Fallback>
      <p:transition spd="slow" advTm="13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lum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98" t="-15661" r="-13298" b="-15661"/>
          <a:stretch/>
        </p:blipFill>
        <p:spPr>
          <a:xfrm>
            <a:off x="3094567" y="3911600"/>
            <a:ext cx="5913966" cy="32512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9300" y="368300"/>
            <a:ext cx="10604500" cy="5808663"/>
          </a:xfrm>
        </p:spPr>
        <p:txBody>
          <a:bodyPr/>
          <a:lstStyle/>
          <a:p>
            <a:pPr marL="0" indent="0" algn="just">
              <a:buNone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</a:rPr>
              <a:t>Már egészen kiskorban fontos, hogy gyermekeinkkel - az egészséges életmódra nevelés keretében – sokat sétáljunk, hiszen a gyaloglás révén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javul az egyensúlyérzékük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(elesés, botlás megelőzése),</a:t>
            </a:r>
          </a:p>
          <a:p>
            <a:pPr>
              <a:buFontTx/>
              <a:buChar char="-"/>
            </a:pPr>
            <a:r>
              <a:rPr lang="hu-HU" b="1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rősödik a lábuk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(főleg a csípő és a comb izmai),</a:t>
            </a:r>
          </a:p>
          <a:p>
            <a:pPr>
              <a:buFontTx/>
              <a:buChar char="-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egdolgoztatja a  hasi izmokat,</a:t>
            </a:r>
          </a:p>
          <a:p>
            <a:pPr>
              <a:buFontTx/>
              <a:buChar char="-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s erősíti a karokat, vállakat is.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Ez így együttesen hozzájárulhat a 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helyes testtartás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kialakulásához ill. megtartásához.</a:t>
            </a:r>
            <a:endParaRPr lang="hu-H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69857"/>
      </p:ext>
    </p:extLst>
  </p:cSld>
  <p:clrMapOvr>
    <a:masterClrMapping/>
  </p:clrMapOvr>
  <p:transition spd="slow" advTm="6801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34" y="2844801"/>
            <a:ext cx="6570134" cy="3759199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1200" y="495300"/>
            <a:ext cx="10642600" cy="56816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</a:rPr>
              <a:t>Nekünk felnőtteknél (legyünk óvodapedagógusok, vagy szülők, nagyszülők, stb.) a gyaloglás megkönnyíti a stressz, a feszültség levezetését, de bizony a gyerekeknél is a harag, a fáradtság vagy pont a „túltengő </a:t>
            </a:r>
            <a:r>
              <a:rPr lang="hu-HU" sz="3000" dirty="0" err="1" smtClean="0">
                <a:solidFill>
                  <a:schemeClr val="accent6">
                    <a:lumMod val="50000"/>
                  </a:schemeClr>
                </a:solidFill>
              </a:rPr>
              <a:t>engergia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</a:rPr>
              <a:t>” levezetését is segíti.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</a:rPr>
              <a:t>Akár már 10 percnyi sétával 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</a:rPr>
              <a:t> növekszik az endorfinszintünk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</a:rPr>
              <a:t>(hát még napi 30-40 percnyi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</a:rPr>
              <a:t>gyaloglással…!)</a:t>
            </a:r>
            <a:endParaRPr lang="hu-HU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1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230">
        <p:circle/>
      </p:transition>
    </mc:Choice>
    <mc:Fallback>
      <p:transition spd="slow" advTm="72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860" y="2453382"/>
            <a:ext cx="2413001" cy="39347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320000">
            <a:off x="10087694" y="263250"/>
            <a:ext cx="1676027" cy="1391861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2300" y="139700"/>
            <a:ext cx="10502900" cy="6248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Ilyenkor az őszi-téli hűvösebb időjárásban a felére csökkenthetjük a meghűlés esélyét gyermekeinknél, de mint kisgyermekekkel foglalkozó felnőttek, a saját életminőségünkön is javíthatunk egy kis sétával, hiszen az előbb említett jótékony hatások mellett a gyaloglás: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avítja a szív egészségét (emeli a pulzusszámot),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csonttömeget épít (csökkenti a csontritkulás kockázatát),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elyreállítja a vérnyomást,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5 év alatt felezi az Alzheimer kór ill. a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glaukóma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kockázatát,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s a nőknél 31%-kal csökkenti a vastagbélrák esélyét.</a:t>
            </a:r>
            <a:endParaRPr lang="hu-H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37" y="2453382"/>
            <a:ext cx="1286644" cy="11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80919"/>
      </p:ext>
    </p:extLst>
  </p:cSld>
  <p:clrMapOvr>
    <a:masterClrMapping/>
  </p:clrMapOvr>
  <p:transition spd="slow" advTm="8788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48000">
              <a:schemeClr val="accent2">
                <a:lumMod val="60000"/>
                <a:lumOff val="40000"/>
              </a:schemeClr>
            </a:gs>
            <a:gs pos="62000">
              <a:schemeClr val="accent2">
                <a:lumMod val="60000"/>
                <a:lumOff val="40000"/>
              </a:schemeClr>
            </a:gs>
            <a:gs pos="91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73" y="0"/>
            <a:ext cx="8934450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5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67">
        <p:split orient="vert"/>
      </p:transition>
    </mc:Choice>
    <mc:Fallback>
      <p:transition spd="slow" advTm="96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832001"/>
            <a:ext cx="2810628" cy="194186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4700" y="444500"/>
            <a:ext cx="10553700" cy="51609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Óvodánkban fontos szerepet játszik az egészséges életmódra nevelés (gyümölcsnapok, egészséghét szervezése, stb.). A mindennapos mozgás mellett szerepel az úszás, torna a sportcsarnokban (ahova szintén 10-15 perces gyaloglással jutunk el). Igyekszünk a gyerekekkel minél több időt a szabadban, a jó levegőn tölteni, és gyakran szervezünk a gyerekekkel (vagy akár a családokkal együtt) kisebb-nagyobb sétákat is, pl. Márton napi lámpás felvonulás, családi sportnap. Sajnos a mai világban mindenki időhiányban szenved, rohan, mindenhová autóval megy. Emiatt szerveztünk autómentes napot is óvodánkban, amikor is a gyermekeket gyalog (vagy biciklivel) hozták a szülők az oviba.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Mindenki nagyon élvezte!!!</a:t>
            </a:r>
          </a:p>
        </p:txBody>
      </p:sp>
      <p:sp>
        <p:nvSpPr>
          <p:cNvPr id="4" name="AutoShape 2" descr="KÃ©ptalÃ¡lat a kÃ¶vetkezÅre: âautÃ³mentes nap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365" y="4288367"/>
            <a:ext cx="1728160" cy="25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98103"/>
      </p:ext>
    </p:extLst>
  </p:cSld>
  <p:clrMapOvr>
    <a:masterClrMapping/>
  </p:clrMapOvr>
  <p:transition spd="slow" advTm="12186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439482" y="3532378"/>
            <a:ext cx="1357364" cy="153937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165" y="1178095"/>
            <a:ext cx="1246336" cy="2417598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8700" y="685800"/>
            <a:ext cx="10325100" cy="5491163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A családokkal együtt szervezett gyaloglások alkalmat adnak a közös mozgás mellett a kapcsolatok elmélyítésére Velük, a közösségérzet erősítésére, és társulhat a külső környezet tevékeny megismerése is (évszak, időjárás megfigyelés, ünnepek, hagyományok megismerése, ápolása, ismeretek bővítése, stb.).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Október 23-a és Mindenszentek alkalmából ismét útra keltünk ovisainkkal, a saját ünnepi kiállításunkra pedig a családokat is egy kis sétára buzdítottuk.</a:t>
            </a:r>
          </a:p>
          <a:p>
            <a:pPr marL="0" indent="0">
              <a:buNone/>
            </a:pPr>
            <a:endParaRPr lang="hu-H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</a:rPr>
              <a:t>      Sportcipőket fel, ismerd meg hazádat, ismerd meg Tahitótfalu nevezetességeit kis ovisaink szemén keresztül: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3200" b="1" i="1" u="sng" dirty="0" smtClean="0">
                <a:solidFill>
                  <a:schemeClr val="accent6">
                    <a:lumMod val="50000"/>
                  </a:schemeClr>
                </a:solidFill>
              </a:rPr>
              <a:t> GYALOG!!!</a:t>
            </a:r>
          </a:p>
        </p:txBody>
      </p:sp>
      <p:pic>
        <p:nvPicPr>
          <p:cNvPr id="3074" name="Picture 2" descr="KÃ©ptalÃ¡lat a kÃ¶vetkezÅre: âTahitÃ³tfalu cÃ­mere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096310"/>
            <a:ext cx="1371600" cy="15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6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342">
        <p:split orient="vert"/>
      </p:transition>
    </mc:Choice>
    <mc:Fallback>
      <p:transition spd="slow" advTm="113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710</Words>
  <Application>Microsoft Office PowerPoint</Application>
  <PresentationFormat>Szélesvásznú</PresentationFormat>
  <Paragraphs>47</Paragraphs>
  <Slides>20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„World Walking Day” a tanintézményekben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Ezután a Faluház felé vettük az irányt, ahol helyett kapott óvodánk gyermekeinek 1956-os emlékkiállítása, melyet egész nap bárki megtekinthetett: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Tartalmas, mozgalmas délelőttöt tudhattak maguk mögött óvodásaink, a gyaloglás okozta megnövekedett endorfinszinttel, jóleső fáradtsággal visszatértek az óvoda udvarára még egy kicsit játszani a friss levegőn, majd egy jót ebédelni és egy nagyot aludni.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„World Walking Day” a tanintézményekben</dc:title>
  <dc:creator>Levike</dc:creator>
  <cp:lastModifiedBy>Levike</cp:lastModifiedBy>
  <cp:revision>41</cp:revision>
  <dcterms:created xsi:type="dcterms:W3CDTF">2018-11-07T15:49:13Z</dcterms:created>
  <dcterms:modified xsi:type="dcterms:W3CDTF">2018-11-08T20:51:19Z</dcterms:modified>
</cp:coreProperties>
</file>